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0" r:id="rId3"/>
    <p:sldId id="257" r:id="rId4"/>
    <p:sldId id="258" r:id="rId5"/>
    <p:sldId id="259" r:id="rId6"/>
    <p:sldId id="260" r:id="rId7"/>
    <p:sldId id="261" r:id="rId8"/>
    <p:sldId id="262" r:id="rId9"/>
    <p:sldId id="263" r:id="rId10"/>
    <p:sldId id="264" r:id="rId11"/>
    <p:sldId id="265" r:id="rId12"/>
    <p:sldId id="266" r:id="rId13"/>
    <p:sldId id="268" r:id="rId14"/>
    <p:sldId id="267" r:id="rId15"/>
    <p:sldId id="269" r:id="rId16"/>
    <p:sldId id="271" r:id="rId17"/>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p:restoredTop sz="94694"/>
  </p:normalViewPr>
  <p:slideViewPr>
    <p:cSldViewPr snapToGrid="0">
      <p:cViewPr varScale="1">
        <p:scale>
          <a:sx n="121" d="100"/>
          <a:sy n="121" d="100"/>
        </p:scale>
        <p:origin x="8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5/30/25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78641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5/30/25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73133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5/30/25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36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5/30/25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085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5/30/25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164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5/30/25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8454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5/30/25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53121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5/30/25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26249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5/30/25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3753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5/30/25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60433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5/30/25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15610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5/30/25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568171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Hot Coffee Mug On A Bed Side Table">
            <a:extLst>
              <a:ext uri="{FF2B5EF4-FFF2-40B4-BE49-F238E27FC236}">
                <a16:creationId xmlns:a16="http://schemas.microsoft.com/office/drawing/2014/main" id="{97964359-EB93-7850-B5C4-38FB7B23F7F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59" r="-1" b="-1"/>
          <a:stretch>
            <a:fillRect/>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95FAE947-7211-4722-9026-8E874A8AD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DB94D-EAB5-ABB3-F257-F5FD29BC9C93}"/>
              </a:ext>
            </a:extLst>
          </p:cNvPr>
          <p:cNvSpPr>
            <a:spLocks noGrp="1"/>
          </p:cNvSpPr>
          <p:nvPr>
            <p:ph type="ctrTitle"/>
          </p:nvPr>
        </p:nvSpPr>
        <p:spPr>
          <a:xfrm>
            <a:off x="6910579" y="2314715"/>
            <a:ext cx="5032105" cy="3612122"/>
          </a:xfrm>
        </p:spPr>
        <p:txBody>
          <a:bodyPr anchor="ctr">
            <a:normAutofit/>
          </a:bodyPr>
          <a:lstStyle/>
          <a:p>
            <a:pPr algn="r">
              <a:lnSpc>
                <a:spcPct val="90000"/>
              </a:lnSpc>
            </a:pPr>
            <a:br>
              <a:rPr lang="en-TR" sz="3400" dirty="0">
                <a:solidFill>
                  <a:srgbClr val="FFFFFF"/>
                </a:solidFill>
              </a:rPr>
            </a:br>
            <a:r>
              <a:rPr lang="en-TR" sz="3400" b="1" dirty="0">
                <a:solidFill>
                  <a:srgbClr val="FFFFFF"/>
                </a:solidFill>
              </a:rPr>
              <a:t>DSA 210 Project</a:t>
            </a:r>
            <a:br>
              <a:rPr lang="en-TR" sz="3400" b="1" dirty="0">
                <a:solidFill>
                  <a:srgbClr val="FFFFFF"/>
                </a:solidFill>
              </a:rPr>
            </a:br>
            <a:br>
              <a:rPr lang="en-TR" sz="3400" dirty="0">
                <a:solidFill>
                  <a:srgbClr val="FFFFFF"/>
                </a:solidFill>
              </a:rPr>
            </a:br>
            <a:r>
              <a:rPr lang="en-TR" sz="3400" dirty="0">
                <a:solidFill>
                  <a:srgbClr val="FFFFFF"/>
                </a:solidFill>
              </a:rPr>
              <a:t>Subject: Hours of Sleep and Caffeine Intake, and their effect on Hours of Study and Exercise</a:t>
            </a:r>
          </a:p>
        </p:txBody>
      </p:sp>
      <p:sp>
        <p:nvSpPr>
          <p:cNvPr id="3" name="Subtitle 2">
            <a:extLst>
              <a:ext uri="{FF2B5EF4-FFF2-40B4-BE49-F238E27FC236}">
                <a16:creationId xmlns:a16="http://schemas.microsoft.com/office/drawing/2014/main" id="{F359D26A-DCA9-19BE-374B-0430DB8E8450}"/>
              </a:ext>
            </a:extLst>
          </p:cNvPr>
          <p:cNvSpPr>
            <a:spLocks noGrp="1"/>
          </p:cNvSpPr>
          <p:nvPr>
            <p:ph type="subTitle" idx="1"/>
          </p:nvPr>
        </p:nvSpPr>
        <p:spPr>
          <a:xfrm>
            <a:off x="6681225" y="945687"/>
            <a:ext cx="5019413" cy="1074391"/>
          </a:xfrm>
        </p:spPr>
        <p:txBody>
          <a:bodyPr anchor="t">
            <a:normAutofit/>
          </a:bodyPr>
          <a:lstStyle/>
          <a:p>
            <a:pPr algn="r"/>
            <a:r>
              <a:rPr lang="en-TR">
                <a:solidFill>
                  <a:srgbClr val="FFFFFF"/>
                </a:solidFill>
              </a:rPr>
              <a:t>Emre Çavuş </a:t>
            </a:r>
          </a:p>
          <a:p>
            <a:pPr algn="r"/>
            <a:r>
              <a:rPr lang="en-TR">
                <a:solidFill>
                  <a:srgbClr val="FFFFFF"/>
                </a:solidFill>
              </a:rPr>
              <a:t>32326</a:t>
            </a:r>
          </a:p>
          <a:p>
            <a:pPr algn="r"/>
            <a:endParaRPr lang="en-TR">
              <a:solidFill>
                <a:srgbClr val="FFFFFF"/>
              </a:solidFill>
            </a:endParaRPr>
          </a:p>
        </p:txBody>
      </p:sp>
      <p:sp>
        <p:nvSpPr>
          <p:cNvPr id="13" name="Rectangle 12">
            <a:extLst>
              <a:ext uri="{FF2B5EF4-FFF2-40B4-BE49-F238E27FC236}">
                <a16:creationId xmlns:a16="http://schemas.microsoft.com/office/drawing/2014/main" id="{9853E504-CE7A-45E8-9030-0BFDACF83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8532"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1973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81AE-C46C-560C-5E7E-7C33C70C901D}"/>
              </a:ext>
            </a:extLst>
          </p:cNvPr>
          <p:cNvSpPr>
            <a:spLocks noGrp="1"/>
          </p:cNvSpPr>
          <p:nvPr>
            <p:ph type="title"/>
          </p:nvPr>
        </p:nvSpPr>
        <p:spPr/>
        <p:txBody>
          <a:bodyPr/>
          <a:lstStyle/>
          <a:p>
            <a:r>
              <a:rPr lang="en-TR" dirty="0"/>
              <a:t>Machine Learning Integration</a:t>
            </a:r>
          </a:p>
        </p:txBody>
      </p:sp>
      <p:sp>
        <p:nvSpPr>
          <p:cNvPr id="3" name="Content Placeholder 2">
            <a:extLst>
              <a:ext uri="{FF2B5EF4-FFF2-40B4-BE49-F238E27FC236}">
                <a16:creationId xmlns:a16="http://schemas.microsoft.com/office/drawing/2014/main" id="{EF160C60-B69A-F43C-9417-53043BEFCC0C}"/>
              </a:ext>
            </a:extLst>
          </p:cNvPr>
          <p:cNvSpPr>
            <a:spLocks noGrp="1"/>
          </p:cNvSpPr>
          <p:nvPr>
            <p:ph idx="1"/>
          </p:nvPr>
        </p:nvSpPr>
        <p:spPr/>
        <p:txBody>
          <a:bodyPr/>
          <a:lstStyle/>
          <a:p>
            <a:r>
              <a:rPr lang="en-TR" dirty="0"/>
              <a:t>Before I started training models, I’ve applied One Hot Encoding on the categorical variables, as I cannot use them as they are in the regression models. </a:t>
            </a:r>
          </a:p>
          <a:p>
            <a:r>
              <a:rPr lang="en-TR" dirty="0"/>
              <a:t>I’ve used three regression types: Linear Regression, Decision Tree Regressor, and Polynomial Regression.</a:t>
            </a:r>
          </a:p>
          <a:p>
            <a:r>
              <a:rPr lang="en-TR" dirty="0"/>
              <a:t>The evaluation metrics used are Root Mean Squared Error, Mean Absolute Error and R^2. </a:t>
            </a:r>
          </a:p>
        </p:txBody>
      </p:sp>
    </p:spTree>
    <p:extLst>
      <p:ext uri="{BB962C8B-B14F-4D97-AF65-F5344CB8AC3E}">
        <p14:creationId xmlns:p14="http://schemas.microsoft.com/office/powerpoint/2010/main" val="1385995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Rectangle 28">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3BF1D9-D740-6D91-0DE2-A9E475686AB7}"/>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400"/>
              <a:t>Linear Regression</a:t>
            </a:r>
          </a:p>
        </p:txBody>
      </p:sp>
      <p:sp>
        <p:nvSpPr>
          <p:cNvPr id="31" name="Freeform: Shape 30">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aph with blue dots and a line&#10;&#10;Description automatically generated">
            <a:extLst>
              <a:ext uri="{FF2B5EF4-FFF2-40B4-BE49-F238E27FC236}">
                <a16:creationId xmlns:a16="http://schemas.microsoft.com/office/drawing/2014/main" id="{5F3A3F0E-EFD9-3C7D-7684-729CDED2014C}"/>
              </a:ext>
            </a:extLst>
          </p:cNvPr>
          <p:cNvPicPr>
            <a:picLocks noChangeAspect="1"/>
          </p:cNvPicPr>
          <p:nvPr/>
        </p:nvPicPr>
        <p:blipFill>
          <a:blip r:embed="rId2"/>
          <a:stretch>
            <a:fillRect/>
          </a:stretch>
        </p:blipFill>
        <p:spPr>
          <a:xfrm>
            <a:off x="1071059" y="2516605"/>
            <a:ext cx="4409015" cy="3615392"/>
          </a:xfrm>
          <a:prstGeom prst="rect">
            <a:avLst/>
          </a:prstGeom>
        </p:spPr>
      </p:pic>
      <p:pic>
        <p:nvPicPr>
          <p:cNvPr id="9" name="Picture 8" descr="A screen shot of a computer error&#10;&#10;Description automatically generated">
            <a:extLst>
              <a:ext uri="{FF2B5EF4-FFF2-40B4-BE49-F238E27FC236}">
                <a16:creationId xmlns:a16="http://schemas.microsoft.com/office/drawing/2014/main" id="{1B9C1744-32DE-71F1-67D0-EEA2361A7DFC}"/>
              </a:ext>
            </a:extLst>
          </p:cNvPr>
          <p:cNvPicPr>
            <a:picLocks noChangeAspect="1"/>
          </p:cNvPicPr>
          <p:nvPr/>
        </p:nvPicPr>
        <p:blipFill>
          <a:blip r:embed="rId3"/>
          <a:stretch>
            <a:fillRect/>
          </a:stretch>
        </p:blipFill>
        <p:spPr>
          <a:xfrm>
            <a:off x="6176831" y="3752172"/>
            <a:ext cx="5515396" cy="1144444"/>
          </a:xfrm>
          <a:prstGeom prst="rect">
            <a:avLst/>
          </a:prstGeom>
        </p:spPr>
      </p:pic>
      <p:sp>
        <p:nvSpPr>
          <p:cNvPr id="33" name="Freeform: Shape 32">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6323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88423B-A3A7-3508-D208-15705E5DD4EF}"/>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000"/>
              <a:t>Decision Tree Regressor</a:t>
            </a:r>
          </a:p>
        </p:txBody>
      </p:sp>
      <p:sp>
        <p:nvSpPr>
          <p:cNvPr id="18" name="Freeform: Shape 17">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aph with a line and dots&#10;&#10;Description automatically generated">
            <a:extLst>
              <a:ext uri="{FF2B5EF4-FFF2-40B4-BE49-F238E27FC236}">
                <a16:creationId xmlns:a16="http://schemas.microsoft.com/office/drawing/2014/main" id="{1CB3A71D-9910-C42B-428C-7B3472832969}"/>
              </a:ext>
            </a:extLst>
          </p:cNvPr>
          <p:cNvPicPr>
            <a:picLocks noChangeAspect="1"/>
          </p:cNvPicPr>
          <p:nvPr/>
        </p:nvPicPr>
        <p:blipFill>
          <a:blip r:embed="rId2"/>
          <a:stretch>
            <a:fillRect/>
          </a:stretch>
        </p:blipFill>
        <p:spPr>
          <a:xfrm>
            <a:off x="1091040" y="2516605"/>
            <a:ext cx="4369054" cy="3615392"/>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E3624A92-4DFA-0DF5-100C-90DBBEE3EBBA}"/>
              </a:ext>
            </a:extLst>
          </p:cNvPr>
          <p:cNvPicPr>
            <a:picLocks noGrp="1" noChangeAspect="1"/>
          </p:cNvPicPr>
          <p:nvPr>
            <p:ph idx="1"/>
          </p:nvPr>
        </p:nvPicPr>
        <p:blipFill>
          <a:blip r:embed="rId3"/>
          <a:stretch>
            <a:fillRect/>
          </a:stretch>
        </p:blipFill>
        <p:spPr>
          <a:xfrm>
            <a:off x="6176831" y="3503979"/>
            <a:ext cx="5515396" cy="1640830"/>
          </a:xfrm>
          <a:prstGeom prst="rect">
            <a:avLst/>
          </a:prstGeom>
        </p:spPr>
      </p:pic>
      <p:sp>
        <p:nvSpPr>
          <p:cNvPr id="20" name="Freeform: Shape 19">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2234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Picture 4" descr="A graph with blue bars&#10;&#10;Description automatically generated">
            <a:extLst>
              <a:ext uri="{FF2B5EF4-FFF2-40B4-BE49-F238E27FC236}">
                <a16:creationId xmlns:a16="http://schemas.microsoft.com/office/drawing/2014/main" id="{37CCF119-FBE5-5266-E05A-6AB422228E99}"/>
              </a:ext>
            </a:extLst>
          </p:cNvPr>
          <p:cNvPicPr>
            <a:picLocks noChangeAspect="1"/>
          </p:cNvPicPr>
          <p:nvPr/>
        </p:nvPicPr>
        <p:blipFill>
          <a:blip r:embed="rId2"/>
          <a:stretch>
            <a:fillRect/>
          </a:stretch>
        </p:blipFill>
        <p:spPr>
          <a:xfrm>
            <a:off x="517867" y="2655371"/>
            <a:ext cx="6281928" cy="3690632"/>
          </a:xfrm>
          <a:prstGeom prst="rect">
            <a:avLst/>
          </a:prstGeom>
        </p:spPr>
      </p:pic>
      <p:sp>
        <p:nvSpPr>
          <p:cNvPr id="3" name="Content Placeholder 2">
            <a:extLst>
              <a:ext uri="{FF2B5EF4-FFF2-40B4-BE49-F238E27FC236}">
                <a16:creationId xmlns:a16="http://schemas.microsoft.com/office/drawing/2014/main" id="{2AE0A4C2-4EB4-1CAA-BC5A-C21FC462F374}"/>
              </a:ext>
            </a:extLst>
          </p:cNvPr>
          <p:cNvSpPr>
            <a:spLocks noGrp="1"/>
          </p:cNvSpPr>
          <p:nvPr>
            <p:ph idx="1"/>
          </p:nvPr>
        </p:nvSpPr>
        <p:spPr>
          <a:xfrm>
            <a:off x="7507224" y="1088136"/>
            <a:ext cx="4160520" cy="5257800"/>
          </a:xfrm>
        </p:spPr>
        <p:txBody>
          <a:bodyPr>
            <a:normAutofit/>
          </a:bodyPr>
          <a:lstStyle/>
          <a:p>
            <a:r>
              <a:rPr lang="en-TR" dirty="0"/>
              <a:t>In decision tree models, we can derive the features with the most importance as well. The feature that captures the variance of the variable </a:t>
            </a:r>
            <a:r>
              <a:rPr lang="en-US" dirty="0"/>
              <a:t>to be predicted </a:t>
            </a:r>
            <a:r>
              <a:rPr lang="en-TR" dirty="0"/>
              <a:t>the most.</a:t>
            </a:r>
          </a:p>
        </p:txBody>
      </p:sp>
    </p:spTree>
    <p:extLst>
      <p:ext uri="{BB962C8B-B14F-4D97-AF65-F5344CB8AC3E}">
        <p14:creationId xmlns:p14="http://schemas.microsoft.com/office/powerpoint/2010/main" val="3097722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935A6D-52EC-EBD3-88C8-A650DE620B51}"/>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400"/>
              <a:t>Polynomial Regression</a:t>
            </a:r>
          </a:p>
        </p:txBody>
      </p:sp>
      <p:sp>
        <p:nvSpPr>
          <p:cNvPr id="18" name="Freeform: Shape 17">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aph with purple dots and lines&#10;&#10;Description automatically generated">
            <a:extLst>
              <a:ext uri="{FF2B5EF4-FFF2-40B4-BE49-F238E27FC236}">
                <a16:creationId xmlns:a16="http://schemas.microsoft.com/office/drawing/2014/main" id="{AE09B9AF-249A-78F8-86DF-A57DD4269663}"/>
              </a:ext>
            </a:extLst>
          </p:cNvPr>
          <p:cNvPicPr>
            <a:picLocks noChangeAspect="1"/>
          </p:cNvPicPr>
          <p:nvPr/>
        </p:nvPicPr>
        <p:blipFill>
          <a:blip r:embed="rId2"/>
          <a:stretch>
            <a:fillRect/>
          </a:stretch>
        </p:blipFill>
        <p:spPr>
          <a:xfrm>
            <a:off x="1077760" y="2516605"/>
            <a:ext cx="4395614" cy="3615392"/>
          </a:xfrm>
          <a:prstGeom prst="rect">
            <a:avLst/>
          </a:prstGeom>
        </p:spPr>
      </p:pic>
      <p:pic>
        <p:nvPicPr>
          <p:cNvPr id="5" name="Content Placeholder 4" descr="A black background with white text&#10;&#10;Description automatically generated">
            <a:extLst>
              <a:ext uri="{FF2B5EF4-FFF2-40B4-BE49-F238E27FC236}">
                <a16:creationId xmlns:a16="http://schemas.microsoft.com/office/drawing/2014/main" id="{77C3137C-A443-D16C-15FC-CB9912DAB3AD}"/>
              </a:ext>
            </a:extLst>
          </p:cNvPr>
          <p:cNvPicPr>
            <a:picLocks noGrp="1" noChangeAspect="1"/>
          </p:cNvPicPr>
          <p:nvPr>
            <p:ph idx="1"/>
          </p:nvPr>
        </p:nvPicPr>
        <p:blipFill>
          <a:blip r:embed="rId3"/>
          <a:stretch>
            <a:fillRect/>
          </a:stretch>
        </p:blipFill>
        <p:spPr>
          <a:xfrm>
            <a:off x="6176831" y="3786643"/>
            <a:ext cx="5515396" cy="1075501"/>
          </a:xfrm>
          <a:prstGeom prst="rect">
            <a:avLst/>
          </a:prstGeom>
        </p:spPr>
      </p:pic>
      <p:sp>
        <p:nvSpPr>
          <p:cNvPr id="20" name="Freeform: Shape 19">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35465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9287-D241-12B6-54D8-C63C09660C04}"/>
              </a:ext>
            </a:extLst>
          </p:cNvPr>
          <p:cNvSpPr>
            <a:spLocks noGrp="1"/>
          </p:cNvSpPr>
          <p:nvPr>
            <p:ph type="title"/>
          </p:nvPr>
        </p:nvSpPr>
        <p:spPr/>
        <p:txBody>
          <a:bodyPr/>
          <a:lstStyle/>
          <a:p>
            <a:r>
              <a:rPr lang="en-TR" dirty="0"/>
              <a:t>Findings</a:t>
            </a:r>
          </a:p>
        </p:txBody>
      </p:sp>
      <p:sp>
        <p:nvSpPr>
          <p:cNvPr id="3" name="Content Placeholder 2">
            <a:extLst>
              <a:ext uri="{FF2B5EF4-FFF2-40B4-BE49-F238E27FC236}">
                <a16:creationId xmlns:a16="http://schemas.microsoft.com/office/drawing/2014/main" id="{CA2F73D6-97F2-D19D-22BF-AE2C213C431B}"/>
              </a:ext>
            </a:extLst>
          </p:cNvPr>
          <p:cNvSpPr>
            <a:spLocks noGrp="1"/>
          </p:cNvSpPr>
          <p:nvPr>
            <p:ph idx="1"/>
          </p:nvPr>
        </p:nvSpPr>
        <p:spPr/>
        <p:txBody>
          <a:bodyPr/>
          <a:lstStyle/>
          <a:p>
            <a:r>
              <a:rPr lang="en-TR" dirty="0"/>
              <a:t>The evaluation metrics showed that the highest </a:t>
            </a:r>
            <a:r>
              <a:rPr lang="en-US" b="0" i="0" dirty="0">
                <a:effectLst/>
              </a:rPr>
              <a:t>R² </a:t>
            </a:r>
            <a:r>
              <a:rPr lang="en-TR" dirty="0"/>
              <a:t>value was present on the linear regression model. Thus it was more successful at capturing the variance of the hours of study compared to decision tree regressor and the polynomial regression models. </a:t>
            </a:r>
          </a:p>
          <a:p>
            <a:r>
              <a:rPr lang="en-TR" dirty="0"/>
              <a:t>It also had the least amount of error in both RMSE and MAE evaluation metrics, further emphasizing its success. </a:t>
            </a:r>
          </a:p>
        </p:txBody>
      </p:sp>
      <p:pic>
        <p:nvPicPr>
          <p:cNvPr id="5" name="Picture 4" descr="A screenshot of a cell phone&#10;&#10;Description automatically generated">
            <a:extLst>
              <a:ext uri="{FF2B5EF4-FFF2-40B4-BE49-F238E27FC236}">
                <a16:creationId xmlns:a16="http://schemas.microsoft.com/office/drawing/2014/main" id="{4F380C49-24BF-AA4A-1353-0ACEB9B3CEAC}"/>
              </a:ext>
            </a:extLst>
          </p:cNvPr>
          <p:cNvPicPr>
            <a:picLocks noChangeAspect="1"/>
          </p:cNvPicPr>
          <p:nvPr/>
        </p:nvPicPr>
        <p:blipFill>
          <a:blip r:embed="rId2"/>
          <a:stretch>
            <a:fillRect/>
          </a:stretch>
        </p:blipFill>
        <p:spPr>
          <a:xfrm>
            <a:off x="5882947" y="4324131"/>
            <a:ext cx="5092700" cy="1930400"/>
          </a:xfrm>
          <a:prstGeom prst="rect">
            <a:avLst/>
          </a:prstGeom>
        </p:spPr>
      </p:pic>
    </p:spTree>
    <p:extLst>
      <p:ext uri="{BB962C8B-B14F-4D97-AF65-F5344CB8AC3E}">
        <p14:creationId xmlns:p14="http://schemas.microsoft.com/office/powerpoint/2010/main" val="2287686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ADE76-A867-8372-95F2-BFE2B00FCBFD}"/>
              </a:ext>
            </a:extLst>
          </p:cNvPr>
          <p:cNvSpPr>
            <a:spLocks noGrp="1"/>
          </p:cNvSpPr>
          <p:nvPr>
            <p:ph type="title"/>
          </p:nvPr>
        </p:nvSpPr>
        <p:spPr/>
        <p:txBody>
          <a:bodyPr/>
          <a:lstStyle/>
          <a:p>
            <a:r>
              <a:rPr lang="en-TR" dirty="0"/>
              <a:t>Limitations &amp; Future Work</a:t>
            </a:r>
          </a:p>
        </p:txBody>
      </p:sp>
      <p:sp>
        <p:nvSpPr>
          <p:cNvPr id="3" name="Content Placeholder 2">
            <a:extLst>
              <a:ext uri="{FF2B5EF4-FFF2-40B4-BE49-F238E27FC236}">
                <a16:creationId xmlns:a16="http://schemas.microsoft.com/office/drawing/2014/main" id="{B9F2A2E5-3BC1-C52F-B460-22B869CA22B4}"/>
              </a:ext>
            </a:extLst>
          </p:cNvPr>
          <p:cNvSpPr>
            <a:spLocks noGrp="1"/>
          </p:cNvSpPr>
          <p:nvPr>
            <p:ph idx="1"/>
          </p:nvPr>
        </p:nvSpPr>
        <p:spPr/>
        <p:txBody>
          <a:bodyPr/>
          <a:lstStyle/>
          <a:p>
            <a:pPr algn="l">
              <a:buFont typeface="Arial" panose="020B0604020202020204" pitchFamily="34" charset="0"/>
              <a:buChar char="•"/>
            </a:pPr>
            <a:r>
              <a:rPr lang="en-US" b="0" i="0" dirty="0">
                <a:solidFill>
                  <a:srgbClr val="1F2328"/>
                </a:solidFill>
                <a:effectLst/>
                <a:latin typeface="-apple-system"/>
              </a:rPr>
              <a:t>The dataset is </a:t>
            </a:r>
            <a:r>
              <a:rPr lang="en-US" b="1" i="0" dirty="0">
                <a:solidFill>
                  <a:srgbClr val="1F2328"/>
                </a:solidFill>
                <a:effectLst/>
                <a:latin typeface="-apple-system"/>
              </a:rPr>
              <a:t>limited in size (about 6 weeks)</a:t>
            </a:r>
            <a:r>
              <a:rPr lang="en-US" b="0" i="0" dirty="0">
                <a:solidFill>
                  <a:srgbClr val="1F2328"/>
                </a:solidFill>
                <a:effectLst/>
                <a:latin typeface="-apple-system"/>
              </a:rPr>
              <a:t> and reflects </a:t>
            </a:r>
            <a:r>
              <a:rPr lang="en-US" b="1" i="0" dirty="0">
                <a:solidFill>
                  <a:srgbClr val="1F2328"/>
                </a:solidFill>
                <a:effectLst/>
                <a:latin typeface="-apple-system"/>
              </a:rPr>
              <a:t>a single individual's habits</a:t>
            </a:r>
            <a:r>
              <a:rPr lang="en-US" b="0" i="0" dirty="0">
                <a:solidFill>
                  <a:srgbClr val="1F2328"/>
                </a:solidFill>
                <a:effectLst/>
                <a:latin typeface="-apple-system"/>
              </a:rPr>
              <a:t> — generalizability is limited.</a:t>
            </a:r>
          </a:p>
          <a:p>
            <a:pPr algn="l">
              <a:buFont typeface="Arial" panose="020B0604020202020204" pitchFamily="34" charset="0"/>
              <a:buChar char="•"/>
            </a:pPr>
            <a:r>
              <a:rPr lang="en-US" b="0" i="0" dirty="0">
                <a:solidFill>
                  <a:srgbClr val="1F2328"/>
                </a:solidFill>
                <a:effectLst/>
                <a:latin typeface="-apple-system"/>
              </a:rPr>
              <a:t>Some data points (like sleep quality) are </a:t>
            </a:r>
            <a:r>
              <a:rPr lang="en-US" b="1" i="0" dirty="0">
                <a:solidFill>
                  <a:srgbClr val="1F2328"/>
                </a:solidFill>
                <a:effectLst/>
                <a:latin typeface="-apple-system"/>
              </a:rPr>
              <a:t>self-reported</a:t>
            </a:r>
            <a:r>
              <a:rPr lang="en-US" b="0" i="0" dirty="0">
                <a:solidFill>
                  <a:srgbClr val="1F2328"/>
                </a:solidFill>
                <a:effectLst/>
                <a:latin typeface="-apple-system"/>
              </a:rPr>
              <a:t>, which may introduce bias.</a:t>
            </a:r>
          </a:p>
          <a:p>
            <a:pPr algn="l">
              <a:buFont typeface="Arial" panose="020B0604020202020204" pitchFamily="34" charset="0"/>
              <a:buChar char="•"/>
            </a:pPr>
            <a:r>
              <a:rPr lang="en-US" b="0" i="0" dirty="0">
                <a:solidFill>
                  <a:srgbClr val="1F2328"/>
                </a:solidFill>
                <a:effectLst/>
                <a:latin typeface="-apple-system"/>
              </a:rPr>
              <a:t>In future work, I plan to:</a:t>
            </a:r>
          </a:p>
          <a:p>
            <a:pPr marL="742950" lvl="1" indent="-285750" algn="l">
              <a:buFont typeface="Arial" panose="020B0604020202020204" pitchFamily="34" charset="0"/>
              <a:buChar char="•"/>
            </a:pPr>
            <a:r>
              <a:rPr lang="en-US" b="1" i="0" dirty="0">
                <a:solidFill>
                  <a:srgbClr val="1F2328"/>
                </a:solidFill>
                <a:effectLst/>
                <a:latin typeface="-apple-system"/>
              </a:rPr>
              <a:t>Expand the dataset</a:t>
            </a:r>
            <a:r>
              <a:rPr lang="en-US" b="0" i="0" dirty="0">
                <a:solidFill>
                  <a:srgbClr val="1F2328"/>
                </a:solidFill>
                <a:effectLst/>
                <a:latin typeface="-apple-system"/>
              </a:rPr>
              <a:t> with additional participants</a:t>
            </a:r>
          </a:p>
          <a:p>
            <a:pPr marL="742950" lvl="1" indent="-285750" algn="l">
              <a:buFont typeface="Arial" panose="020B0604020202020204" pitchFamily="34" charset="0"/>
              <a:buChar char="•"/>
            </a:pPr>
            <a:r>
              <a:rPr lang="en-US" b="0" i="0" dirty="0">
                <a:solidFill>
                  <a:srgbClr val="1F2328"/>
                </a:solidFill>
                <a:effectLst/>
                <a:latin typeface="-apple-system"/>
              </a:rPr>
              <a:t>Track more precise physiological data (e.g., heart rate, sleep tracking apps)</a:t>
            </a:r>
          </a:p>
          <a:p>
            <a:pPr marL="742950" lvl="1" indent="-285750" algn="l">
              <a:buFont typeface="Arial" panose="020B0604020202020204" pitchFamily="34" charset="0"/>
              <a:buChar char="•"/>
            </a:pPr>
            <a:r>
              <a:rPr lang="en-US" b="0" i="0" dirty="0">
                <a:solidFill>
                  <a:srgbClr val="1F2328"/>
                </a:solidFill>
                <a:effectLst/>
                <a:latin typeface="-apple-system"/>
              </a:rPr>
              <a:t>Add </a:t>
            </a:r>
            <a:r>
              <a:rPr lang="en-US" b="1" i="0" dirty="0">
                <a:solidFill>
                  <a:srgbClr val="1F2328"/>
                </a:solidFill>
                <a:effectLst/>
                <a:latin typeface="-apple-system"/>
              </a:rPr>
              <a:t>time-of-day</a:t>
            </a:r>
            <a:r>
              <a:rPr lang="en-US" b="0" i="0" dirty="0">
                <a:solidFill>
                  <a:srgbClr val="1F2328"/>
                </a:solidFill>
                <a:effectLst/>
                <a:latin typeface="-apple-system"/>
              </a:rPr>
              <a:t> to the equation as well (morning coffee vs. evening coffee)</a:t>
            </a:r>
          </a:p>
          <a:p>
            <a:endParaRPr lang="en-TR" dirty="0"/>
          </a:p>
        </p:txBody>
      </p:sp>
    </p:spTree>
    <p:extLst>
      <p:ext uri="{BB962C8B-B14F-4D97-AF65-F5344CB8AC3E}">
        <p14:creationId xmlns:p14="http://schemas.microsoft.com/office/powerpoint/2010/main" val="763992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DA8D-1089-81B4-0638-60072368A5A0}"/>
              </a:ext>
            </a:extLst>
          </p:cNvPr>
          <p:cNvSpPr>
            <a:spLocks noGrp="1"/>
          </p:cNvSpPr>
          <p:nvPr>
            <p:ph type="title"/>
          </p:nvPr>
        </p:nvSpPr>
        <p:spPr/>
        <p:txBody>
          <a:bodyPr/>
          <a:lstStyle/>
          <a:p>
            <a:r>
              <a:rPr lang="en-TR" dirty="0"/>
              <a:t>Motivation</a:t>
            </a:r>
          </a:p>
        </p:txBody>
      </p:sp>
      <p:sp>
        <p:nvSpPr>
          <p:cNvPr id="3" name="Content Placeholder 2">
            <a:extLst>
              <a:ext uri="{FF2B5EF4-FFF2-40B4-BE49-F238E27FC236}">
                <a16:creationId xmlns:a16="http://schemas.microsoft.com/office/drawing/2014/main" id="{0EFA7002-4391-EFB2-BB42-9A2546F3563E}"/>
              </a:ext>
            </a:extLst>
          </p:cNvPr>
          <p:cNvSpPr>
            <a:spLocks noGrp="1"/>
          </p:cNvSpPr>
          <p:nvPr>
            <p:ph idx="1"/>
          </p:nvPr>
        </p:nvSpPr>
        <p:spPr/>
        <p:txBody>
          <a:bodyPr/>
          <a:lstStyle/>
          <a:p>
            <a:r>
              <a:rPr lang="en-US" b="0" i="0" dirty="0">
                <a:solidFill>
                  <a:srgbClr val="1F2328"/>
                </a:solidFill>
                <a:effectLst/>
                <a:latin typeface="-apple-system"/>
              </a:rPr>
              <a:t>As someone who </a:t>
            </a:r>
            <a:r>
              <a:rPr lang="en-US" b="1" i="0" dirty="0">
                <a:solidFill>
                  <a:srgbClr val="1F2328"/>
                </a:solidFill>
                <a:effectLst/>
                <a:latin typeface="-apple-system"/>
              </a:rPr>
              <a:t>loves coffee</a:t>
            </a:r>
            <a:r>
              <a:rPr lang="en-US" b="0" i="0" dirty="0">
                <a:solidFill>
                  <a:srgbClr val="1F2328"/>
                </a:solidFill>
                <a:effectLst/>
                <a:latin typeface="-apple-system"/>
              </a:rPr>
              <a:t>, I have always believed that after a certain threshold (in terms of cups per day), </a:t>
            </a:r>
            <a:r>
              <a:rPr lang="en-US" b="1" i="0" dirty="0">
                <a:solidFill>
                  <a:srgbClr val="1F2328"/>
                </a:solidFill>
                <a:effectLst/>
                <a:latin typeface="-apple-system"/>
              </a:rPr>
              <a:t>sleep quality and duration</a:t>
            </a:r>
            <a:r>
              <a:rPr lang="en-US" b="0" i="0" dirty="0">
                <a:solidFill>
                  <a:srgbClr val="1F2328"/>
                </a:solidFill>
                <a:effectLst/>
                <a:latin typeface="-apple-system"/>
              </a:rPr>
              <a:t> are significantly affected. One of my main motivations for this project is to </a:t>
            </a:r>
            <a:r>
              <a:rPr lang="en-US" b="1" i="0" dirty="0">
                <a:solidFill>
                  <a:srgbClr val="1F2328"/>
                </a:solidFill>
                <a:effectLst/>
                <a:latin typeface="-apple-system"/>
              </a:rPr>
              <a:t>validate or challenge this assumption</a:t>
            </a:r>
            <a:r>
              <a:rPr lang="en-US" b="0" i="0" dirty="0">
                <a:solidFill>
                  <a:srgbClr val="1F2328"/>
                </a:solidFill>
                <a:effectLst/>
                <a:latin typeface="-apple-system"/>
              </a:rPr>
              <a:t> through data analysis.</a:t>
            </a:r>
          </a:p>
          <a:p>
            <a:r>
              <a:rPr lang="en-US" b="0" i="0" dirty="0">
                <a:solidFill>
                  <a:srgbClr val="1F2328"/>
                </a:solidFill>
                <a:effectLst/>
                <a:latin typeface="-apple-system"/>
              </a:rPr>
              <a:t>Another key motivation is to find whether there is a </a:t>
            </a:r>
            <a:r>
              <a:rPr lang="en-US" b="1" i="0" dirty="0">
                <a:solidFill>
                  <a:srgbClr val="1F2328"/>
                </a:solidFill>
                <a:effectLst/>
                <a:latin typeface="-apple-system"/>
              </a:rPr>
              <a:t>correlation between the combination of daily caffeine levels, and sleep duration, </a:t>
            </a:r>
            <a:r>
              <a:rPr lang="en-US" i="0" dirty="0">
                <a:solidFill>
                  <a:srgbClr val="1F2328"/>
                </a:solidFill>
                <a:effectLst/>
                <a:latin typeface="-apple-system"/>
              </a:rPr>
              <a:t>and daily study &amp; exercise hours.</a:t>
            </a:r>
            <a:endParaRPr lang="en-US" b="0" i="0" dirty="0">
              <a:solidFill>
                <a:srgbClr val="1F2328"/>
              </a:solidFill>
              <a:effectLst/>
              <a:latin typeface="-apple-system"/>
            </a:endParaRPr>
          </a:p>
          <a:p>
            <a:endParaRPr lang="en-TR" dirty="0"/>
          </a:p>
        </p:txBody>
      </p:sp>
    </p:spTree>
    <p:extLst>
      <p:ext uri="{BB962C8B-B14F-4D97-AF65-F5344CB8AC3E}">
        <p14:creationId xmlns:p14="http://schemas.microsoft.com/office/powerpoint/2010/main" val="2739836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EBF5-21FF-DCCB-CA0C-D79D5A485312}"/>
              </a:ext>
            </a:extLst>
          </p:cNvPr>
          <p:cNvSpPr>
            <a:spLocks noGrp="1"/>
          </p:cNvSpPr>
          <p:nvPr>
            <p:ph type="title"/>
          </p:nvPr>
        </p:nvSpPr>
        <p:spPr/>
        <p:txBody>
          <a:bodyPr/>
          <a:lstStyle/>
          <a:p>
            <a:r>
              <a:rPr lang="en-TR" dirty="0"/>
              <a:t>Data Collection </a:t>
            </a:r>
          </a:p>
        </p:txBody>
      </p:sp>
      <p:sp>
        <p:nvSpPr>
          <p:cNvPr id="3" name="Content Placeholder 2">
            <a:extLst>
              <a:ext uri="{FF2B5EF4-FFF2-40B4-BE49-F238E27FC236}">
                <a16:creationId xmlns:a16="http://schemas.microsoft.com/office/drawing/2014/main" id="{A4BB3865-719A-6D69-567F-A18C64CAFB57}"/>
              </a:ext>
            </a:extLst>
          </p:cNvPr>
          <p:cNvSpPr>
            <a:spLocks noGrp="1"/>
          </p:cNvSpPr>
          <p:nvPr>
            <p:ph idx="1"/>
          </p:nvPr>
        </p:nvSpPr>
        <p:spPr/>
        <p:txBody>
          <a:bodyPr/>
          <a:lstStyle/>
          <a:p>
            <a:r>
              <a:rPr lang="en-TR" sz="2800" dirty="0"/>
              <a:t>I’ve collected data for 64 days which had the following attributes:</a:t>
            </a:r>
          </a:p>
          <a:p>
            <a:pPr lvl="1"/>
            <a:r>
              <a:rPr lang="en-TR" sz="2400" dirty="0"/>
              <a:t>Hours of Sleep </a:t>
            </a:r>
            <a:r>
              <a:rPr lang="en-TR" sz="2400" b="1" i="0" dirty="0">
                <a:solidFill>
                  <a:srgbClr val="1F2328"/>
                </a:solidFill>
                <a:effectLst/>
                <a:latin typeface="-apple-system"/>
              </a:rPr>
              <a:t>💤</a:t>
            </a:r>
            <a:endParaRPr lang="en-TR" sz="2400" dirty="0"/>
          </a:p>
          <a:p>
            <a:pPr lvl="1"/>
            <a:r>
              <a:rPr lang="en-TR" sz="2400" dirty="0"/>
              <a:t># of caffeine intake (mostly it represents the cups of tea and coffee) </a:t>
            </a:r>
            <a:r>
              <a:rPr lang="en-US" sz="2400" b="1" i="0" dirty="0">
                <a:solidFill>
                  <a:srgbClr val="1F2328"/>
                </a:solidFill>
                <a:effectLst/>
                <a:latin typeface="-apple-system"/>
              </a:rPr>
              <a:t>☕</a:t>
            </a:r>
            <a:endParaRPr lang="en-TR" sz="2400" dirty="0"/>
          </a:p>
          <a:p>
            <a:pPr lvl="1"/>
            <a:r>
              <a:rPr lang="en-TR" sz="2400" dirty="0"/>
              <a:t>Hours of Study 📚</a:t>
            </a:r>
          </a:p>
          <a:p>
            <a:pPr lvl="1"/>
            <a:r>
              <a:rPr lang="en-TR" sz="2400" dirty="0"/>
              <a:t>Hours of Exercise 🏃‍♂️</a:t>
            </a:r>
          </a:p>
        </p:txBody>
      </p:sp>
    </p:spTree>
    <p:extLst>
      <p:ext uri="{BB962C8B-B14F-4D97-AF65-F5344CB8AC3E}">
        <p14:creationId xmlns:p14="http://schemas.microsoft.com/office/powerpoint/2010/main" val="249576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048CA6-CEC2-3A65-3AE0-80E79211924F}"/>
              </a:ext>
            </a:extLst>
          </p:cNvPr>
          <p:cNvSpPr>
            <a:spLocks noGrp="1"/>
          </p:cNvSpPr>
          <p:nvPr>
            <p:ph type="title"/>
          </p:nvPr>
        </p:nvSpPr>
        <p:spPr>
          <a:xfrm>
            <a:off x="521208" y="978408"/>
            <a:ext cx="6300216" cy="1463040"/>
          </a:xfrm>
        </p:spPr>
        <p:txBody>
          <a:bodyPr>
            <a:normAutofit/>
          </a:bodyPr>
          <a:lstStyle/>
          <a:p>
            <a:r>
              <a:rPr lang="en-TR" dirty="0"/>
              <a:t>Exploratory Data Analysis</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2F6DAD-A774-A1A6-7DD0-AA673324788B}"/>
              </a:ext>
            </a:extLst>
          </p:cNvPr>
          <p:cNvSpPr>
            <a:spLocks noGrp="1"/>
          </p:cNvSpPr>
          <p:nvPr>
            <p:ph idx="1"/>
          </p:nvPr>
        </p:nvSpPr>
        <p:spPr>
          <a:xfrm>
            <a:off x="521208" y="2578608"/>
            <a:ext cx="6300216" cy="3767328"/>
          </a:xfrm>
        </p:spPr>
        <p:txBody>
          <a:bodyPr>
            <a:normAutofit/>
          </a:bodyPr>
          <a:lstStyle/>
          <a:p>
            <a:r>
              <a:rPr lang="en-TR" dirty="0"/>
              <a:t>I’ve plotted histograms and boxplots of these variables to see the univariate </a:t>
            </a:r>
            <a:r>
              <a:rPr lang="en-US" dirty="0"/>
              <a:t>distributions</a:t>
            </a:r>
            <a:r>
              <a:rPr lang="en-TR" dirty="0"/>
              <a:t> of the attributes.</a:t>
            </a:r>
          </a:p>
          <a:p>
            <a:r>
              <a:rPr lang="en-TR" dirty="0"/>
              <a:t>For example, the hours of sleep has a right skewed distribution which can be seen from the histogram. Also, the caffeine intake has some outliers that can be seen from the boxplot.</a:t>
            </a:r>
          </a:p>
        </p:txBody>
      </p:sp>
      <p:pic>
        <p:nvPicPr>
          <p:cNvPr id="5" name="Picture 4" descr="A graph of a sleep duration distribution&#10;&#10;Description automatically generated">
            <a:extLst>
              <a:ext uri="{FF2B5EF4-FFF2-40B4-BE49-F238E27FC236}">
                <a16:creationId xmlns:a16="http://schemas.microsoft.com/office/drawing/2014/main" id="{6406CD43-D58C-01E6-20E6-1D83D58DA8AC}"/>
              </a:ext>
            </a:extLst>
          </p:cNvPr>
          <p:cNvPicPr>
            <a:picLocks noChangeAspect="1"/>
          </p:cNvPicPr>
          <p:nvPr/>
        </p:nvPicPr>
        <p:blipFill>
          <a:blip r:embed="rId2"/>
          <a:stretch>
            <a:fillRect/>
          </a:stretch>
        </p:blipFill>
        <p:spPr>
          <a:xfrm>
            <a:off x="7884211" y="512064"/>
            <a:ext cx="3553428" cy="2807208"/>
          </a:xfrm>
          <a:prstGeom prst="rect">
            <a:avLst/>
          </a:prstGeom>
        </p:spPr>
      </p:pic>
      <p:pic>
        <p:nvPicPr>
          <p:cNvPr id="7" name="Picture 6" descr="A diagram with a blue rectangle&#10;&#10;Description automatically generated">
            <a:extLst>
              <a:ext uri="{FF2B5EF4-FFF2-40B4-BE49-F238E27FC236}">
                <a16:creationId xmlns:a16="http://schemas.microsoft.com/office/drawing/2014/main" id="{A43DA019-C1A1-A775-D5A8-6DDB262ABA71}"/>
              </a:ext>
            </a:extLst>
          </p:cNvPr>
          <p:cNvPicPr>
            <a:picLocks noChangeAspect="1"/>
          </p:cNvPicPr>
          <p:nvPr/>
        </p:nvPicPr>
        <p:blipFill>
          <a:blip r:embed="rId3"/>
          <a:stretch>
            <a:fillRect/>
          </a:stretch>
        </p:blipFill>
        <p:spPr>
          <a:xfrm>
            <a:off x="7738179" y="3529584"/>
            <a:ext cx="3845491" cy="2807208"/>
          </a:xfrm>
          <a:prstGeom prst="rect">
            <a:avLst/>
          </a:prstGeom>
        </p:spPr>
      </p:pic>
    </p:spTree>
    <p:extLst>
      <p:ext uri="{BB962C8B-B14F-4D97-AF65-F5344CB8AC3E}">
        <p14:creationId xmlns:p14="http://schemas.microsoft.com/office/powerpoint/2010/main" val="2766449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B2556D-9A4C-5967-E8B9-9C8CEE324A81}"/>
              </a:ext>
            </a:extLst>
          </p:cNvPr>
          <p:cNvSpPr>
            <a:spLocks noGrp="1"/>
          </p:cNvSpPr>
          <p:nvPr>
            <p:ph idx="1"/>
          </p:nvPr>
        </p:nvSpPr>
        <p:spPr>
          <a:xfrm>
            <a:off x="521208" y="2578608"/>
            <a:ext cx="6300216" cy="3767328"/>
          </a:xfrm>
        </p:spPr>
        <p:txBody>
          <a:bodyPr>
            <a:normAutofit/>
          </a:bodyPr>
          <a:lstStyle/>
          <a:p>
            <a:pPr marL="0" indent="0">
              <a:buNone/>
            </a:pPr>
            <a:r>
              <a:rPr lang="en-TR" sz="3200" b="1" dirty="0"/>
              <a:t>Bivariate Analysis</a:t>
            </a:r>
          </a:p>
          <a:p>
            <a:endParaRPr lang="en-TR" b="1" dirty="0"/>
          </a:p>
          <a:p>
            <a:r>
              <a:rPr lang="en-TR" dirty="0"/>
              <a:t>I’ve also plotted correlation heatmaps and scatterplots to see how the attributes are correlated with each other and is there anything significant that I can use in my EDA and ML models.</a:t>
            </a:r>
          </a:p>
          <a:p>
            <a:r>
              <a:rPr lang="en-TR" dirty="0"/>
              <a:t>While doing scatterplots, in order to represent the relationship between Hours of Sleep and Study Hours (which had the highest correlation), I used confidence intervals in both of my linear and quadratic fits.</a:t>
            </a:r>
          </a:p>
          <a:p>
            <a:endParaRPr lang="en-TR" dirty="0"/>
          </a:p>
        </p:txBody>
      </p:sp>
      <p:pic>
        <p:nvPicPr>
          <p:cNvPr id="9" name="Picture 8" descr="A diagram of a heatmap&#10;&#10;Description automatically generated">
            <a:extLst>
              <a:ext uri="{FF2B5EF4-FFF2-40B4-BE49-F238E27FC236}">
                <a16:creationId xmlns:a16="http://schemas.microsoft.com/office/drawing/2014/main" id="{452C4CA3-D9BA-CCF5-8338-A02BBD6205BF}"/>
              </a:ext>
            </a:extLst>
          </p:cNvPr>
          <p:cNvPicPr>
            <a:picLocks noChangeAspect="1"/>
          </p:cNvPicPr>
          <p:nvPr/>
        </p:nvPicPr>
        <p:blipFill>
          <a:blip r:embed="rId2"/>
          <a:stretch>
            <a:fillRect/>
          </a:stretch>
        </p:blipFill>
        <p:spPr>
          <a:xfrm>
            <a:off x="8038261" y="512064"/>
            <a:ext cx="3245327" cy="2807208"/>
          </a:xfrm>
          <a:prstGeom prst="rect">
            <a:avLst/>
          </a:prstGeom>
        </p:spPr>
      </p:pic>
      <p:pic>
        <p:nvPicPr>
          <p:cNvPr id="7" name="Picture 6" descr="A graph with a red line and blue dots&#10;&#10;Description automatically generated">
            <a:extLst>
              <a:ext uri="{FF2B5EF4-FFF2-40B4-BE49-F238E27FC236}">
                <a16:creationId xmlns:a16="http://schemas.microsoft.com/office/drawing/2014/main" id="{D3EF48B0-7B02-A66C-2532-62F7CE0670B6}"/>
              </a:ext>
            </a:extLst>
          </p:cNvPr>
          <p:cNvPicPr>
            <a:picLocks noChangeAspect="1"/>
          </p:cNvPicPr>
          <p:nvPr/>
        </p:nvPicPr>
        <p:blipFill>
          <a:blip r:embed="rId3"/>
          <a:stretch>
            <a:fillRect/>
          </a:stretch>
        </p:blipFill>
        <p:spPr>
          <a:xfrm>
            <a:off x="7814077" y="3529584"/>
            <a:ext cx="3693695" cy="2807208"/>
          </a:xfrm>
          <a:prstGeom prst="rect">
            <a:avLst/>
          </a:prstGeom>
        </p:spPr>
      </p:pic>
    </p:spTree>
    <p:extLst>
      <p:ext uri="{BB962C8B-B14F-4D97-AF65-F5344CB8AC3E}">
        <p14:creationId xmlns:p14="http://schemas.microsoft.com/office/powerpoint/2010/main" val="4255276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CAE04B-FCFA-E461-A3C8-4FBE35168B47}"/>
              </a:ext>
            </a:extLst>
          </p:cNvPr>
          <p:cNvSpPr>
            <a:spLocks noGrp="1"/>
          </p:cNvSpPr>
          <p:nvPr>
            <p:ph type="title"/>
          </p:nvPr>
        </p:nvSpPr>
        <p:spPr>
          <a:xfrm>
            <a:off x="521208" y="978408"/>
            <a:ext cx="6300216" cy="1463040"/>
          </a:xfrm>
        </p:spPr>
        <p:txBody>
          <a:bodyPr>
            <a:normAutofit/>
          </a:bodyPr>
          <a:lstStyle/>
          <a:p>
            <a:r>
              <a:rPr lang="en-TR" dirty="0"/>
              <a:t>Hypothesis Testing</a:t>
            </a:r>
          </a:p>
        </p:txBody>
      </p:sp>
      <p:sp>
        <p:nvSpPr>
          <p:cNvPr id="19" name="Rectangle 18">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C94C17-B745-73D6-A1BB-2AC9E7E53059}"/>
              </a:ext>
            </a:extLst>
          </p:cNvPr>
          <p:cNvSpPr>
            <a:spLocks noGrp="1"/>
          </p:cNvSpPr>
          <p:nvPr>
            <p:ph idx="1"/>
          </p:nvPr>
        </p:nvSpPr>
        <p:spPr>
          <a:xfrm>
            <a:off x="521208" y="2578608"/>
            <a:ext cx="6300216" cy="3767328"/>
          </a:xfrm>
        </p:spPr>
        <p:txBody>
          <a:bodyPr>
            <a:normAutofit/>
          </a:bodyPr>
          <a:lstStyle/>
          <a:p>
            <a:r>
              <a:rPr lang="en-TR" dirty="0"/>
              <a:t>I’ve had two hypotheses, the first one is regarding the relationship between the sleep level and the study hours. I’ve done a data preprocessing to categorize the Hours of Sleep as low vs high. In this case, 6.5 hours is the threshold. </a:t>
            </a:r>
          </a:p>
          <a:p>
            <a:r>
              <a:rPr lang="en-US" b="1" dirty="0">
                <a:effectLst/>
              </a:rPr>
              <a:t>H₀: </a:t>
            </a:r>
            <a:r>
              <a:rPr lang="en-US" dirty="0">
                <a:effectLst/>
              </a:rPr>
              <a:t>The mean of study hours of the low and high level sleep groups are the same.</a:t>
            </a:r>
          </a:p>
          <a:p>
            <a:r>
              <a:rPr lang="en-US" b="1" dirty="0">
                <a:effectLst/>
              </a:rPr>
              <a:t>Hₐ: </a:t>
            </a:r>
            <a:r>
              <a:rPr lang="en-US" dirty="0">
                <a:effectLst/>
              </a:rPr>
              <a:t>The mean of study hours of the low level sleep group is less than the mean of the high level sleep group.</a:t>
            </a:r>
          </a:p>
          <a:p>
            <a:r>
              <a:rPr lang="en-US" dirty="0">
                <a:effectLst/>
              </a:rPr>
              <a:t>Two sample t-statistic is used.</a:t>
            </a:r>
          </a:p>
          <a:p>
            <a:endParaRPr lang="en-US" b="0" dirty="0">
              <a:effectLst/>
            </a:endParaRPr>
          </a:p>
          <a:p>
            <a:endParaRPr lang="en-TR" dirty="0"/>
          </a:p>
        </p:txBody>
      </p:sp>
      <p:pic>
        <p:nvPicPr>
          <p:cNvPr id="5" name="Picture 4" descr="A black background with white text&#10;&#10;Description automatically generated">
            <a:extLst>
              <a:ext uri="{FF2B5EF4-FFF2-40B4-BE49-F238E27FC236}">
                <a16:creationId xmlns:a16="http://schemas.microsoft.com/office/drawing/2014/main" id="{859FD25F-A1BD-ADC3-7BB2-8878DB36D856}"/>
              </a:ext>
            </a:extLst>
          </p:cNvPr>
          <p:cNvPicPr>
            <a:picLocks noChangeAspect="1"/>
          </p:cNvPicPr>
          <p:nvPr/>
        </p:nvPicPr>
        <p:blipFill>
          <a:blip r:embed="rId2"/>
          <a:stretch>
            <a:fillRect/>
          </a:stretch>
        </p:blipFill>
        <p:spPr>
          <a:xfrm>
            <a:off x="7656576" y="2929744"/>
            <a:ext cx="4014216" cy="2207818"/>
          </a:xfrm>
          <a:prstGeom prst="rect">
            <a:avLst/>
          </a:prstGeom>
        </p:spPr>
      </p:pic>
    </p:spTree>
    <p:extLst>
      <p:ext uri="{BB962C8B-B14F-4D97-AF65-F5344CB8AC3E}">
        <p14:creationId xmlns:p14="http://schemas.microsoft.com/office/powerpoint/2010/main" val="2225999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D16C4DE-5FF1-8D34-BBA1-FC43F3155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15" name="Freeform: Shape 11">
            <a:extLst>
              <a:ext uri="{FF2B5EF4-FFF2-40B4-BE49-F238E27FC236}">
                <a16:creationId xmlns:a16="http://schemas.microsoft.com/office/drawing/2014/main" id="{B6914053-73D7-E377-E88C-94E35AAD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D510F52-AF97-F694-D1D0-AF4BFEBEE7B5}"/>
              </a:ext>
            </a:extLst>
          </p:cNvPr>
          <p:cNvSpPr>
            <a:spLocks noGrp="1"/>
          </p:cNvSpPr>
          <p:nvPr>
            <p:ph idx="1"/>
          </p:nvPr>
        </p:nvSpPr>
        <p:spPr>
          <a:xfrm>
            <a:off x="514530" y="1060704"/>
            <a:ext cx="11153214" cy="1627632"/>
          </a:xfrm>
        </p:spPr>
        <p:txBody>
          <a:bodyPr>
            <a:normAutofit/>
          </a:bodyPr>
          <a:lstStyle/>
          <a:p>
            <a:r>
              <a:rPr lang="en-TR" dirty="0"/>
              <a:t>The t-statistic became -6.60, and the critical value is 1.67; which means we reject the null hypothesis.</a:t>
            </a:r>
          </a:p>
          <a:p>
            <a:r>
              <a:rPr lang="en-TR" dirty="0"/>
              <a:t>It statistically proves that the higher hours of sleep lead to higher hours of study. </a:t>
            </a:r>
          </a:p>
        </p:txBody>
      </p:sp>
      <p:pic>
        <p:nvPicPr>
          <p:cNvPr id="7" name="Picture 6" descr="A screenshot of a computer&#10;&#10;Description automatically generated">
            <a:extLst>
              <a:ext uri="{FF2B5EF4-FFF2-40B4-BE49-F238E27FC236}">
                <a16:creationId xmlns:a16="http://schemas.microsoft.com/office/drawing/2014/main" id="{F15086E3-CC9C-268A-8BB7-34877697E57C}"/>
              </a:ext>
            </a:extLst>
          </p:cNvPr>
          <p:cNvPicPr>
            <a:picLocks noChangeAspect="1"/>
          </p:cNvPicPr>
          <p:nvPr/>
        </p:nvPicPr>
        <p:blipFill>
          <a:blip r:embed="rId2"/>
          <a:stretch>
            <a:fillRect/>
          </a:stretch>
        </p:blipFill>
        <p:spPr>
          <a:xfrm>
            <a:off x="409904" y="2067398"/>
            <a:ext cx="11257840" cy="4552606"/>
          </a:xfrm>
          <a:prstGeom prst="rect">
            <a:avLst/>
          </a:prstGeom>
        </p:spPr>
      </p:pic>
    </p:spTree>
    <p:extLst>
      <p:ext uri="{BB962C8B-B14F-4D97-AF65-F5344CB8AC3E}">
        <p14:creationId xmlns:p14="http://schemas.microsoft.com/office/powerpoint/2010/main" val="2700996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2E0146-09FD-9F4B-95C3-B9B03560E817}"/>
              </a:ext>
            </a:extLst>
          </p:cNvPr>
          <p:cNvSpPr>
            <a:spLocks noGrp="1"/>
          </p:cNvSpPr>
          <p:nvPr>
            <p:ph idx="1"/>
          </p:nvPr>
        </p:nvSpPr>
        <p:spPr>
          <a:xfrm>
            <a:off x="611347" y="1545333"/>
            <a:ext cx="5020056" cy="3767328"/>
          </a:xfrm>
        </p:spPr>
        <p:txBody>
          <a:bodyPr>
            <a:normAutofit/>
          </a:bodyPr>
          <a:lstStyle/>
          <a:p>
            <a:pPr>
              <a:lnSpc>
                <a:spcPct val="100000"/>
              </a:lnSpc>
            </a:pPr>
            <a:r>
              <a:rPr lang="en-TR" sz="1700" dirty="0"/>
              <a:t>The second hypothesis I had was to measure whether yesterday’s caffeine intake and today’s sleep deficit are dependent or not.</a:t>
            </a:r>
          </a:p>
          <a:p>
            <a:pPr>
              <a:lnSpc>
                <a:spcPct val="100000"/>
              </a:lnSpc>
            </a:pPr>
            <a:r>
              <a:rPr lang="en-TR" sz="1700" dirty="0"/>
              <a:t>I’ve applied some data preprocessing to derive the attributes yesterday’s caffeine intake and today’s sleep deficit.</a:t>
            </a:r>
          </a:p>
          <a:p>
            <a:pPr>
              <a:lnSpc>
                <a:spcPct val="100000"/>
              </a:lnSpc>
            </a:pPr>
            <a:r>
              <a:rPr lang="en-US" sz="1700" b="1" dirty="0">
                <a:effectLst/>
              </a:rPr>
              <a:t>H₀: </a:t>
            </a:r>
            <a:r>
              <a:rPr lang="en-US" sz="1700" dirty="0">
                <a:effectLst/>
              </a:rPr>
              <a:t>Yesterday's caffeine and Today's sleep deficit are independent</a:t>
            </a:r>
          </a:p>
          <a:p>
            <a:pPr>
              <a:lnSpc>
                <a:spcPct val="100000"/>
              </a:lnSpc>
            </a:pPr>
            <a:r>
              <a:rPr lang="en-US" sz="1700" b="1" dirty="0">
                <a:effectLst/>
              </a:rPr>
              <a:t>Hₐ: </a:t>
            </a:r>
            <a:r>
              <a:rPr lang="en-US" sz="1700" dirty="0">
                <a:effectLst/>
              </a:rPr>
              <a:t>Yesterday's caffeine and Today's sleep deficit are dependent</a:t>
            </a:r>
          </a:p>
          <a:p>
            <a:pPr>
              <a:lnSpc>
                <a:spcPct val="100000"/>
              </a:lnSpc>
            </a:pPr>
            <a:r>
              <a:rPr lang="en-US" sz="1700" dirty="0"/>
              <a:t>Here are the contingency table and the expected values:</a:t>
            </a:r>
            <a:endParaRPr lang="en-US" sz="1700" dirty="0">
              <a:effectLst/>
            </a:endParaRPr>
          </a:p>
          <a:p>
            <a:pPr>
              <a:lnSpc>
                <a:spcPct val="100000"/>
              </a:lnSpc>
            </a:pPr>
            <a:endParaRPr lang="en-TR" sz="1700" dirty="0"/>
          </a:p>
        </p:txBody>
      </p:sp>
      <p:pic>
        <p:nvPicPr>
          <p:cNvPr id="9" name="Picture 8" descr="A screenshot of a black and white table&#10;&#10;Description automatically generated">
            <a:extLst>
              <a:ext uri="{FF2B5EF4-FFF2-40B4-BE49-F238E27FC236}">
                <a16:creationId xmlns:a16="http://schemas.microsoft.com/office/drawing/2014/main" id="{2AA26EE7-265A-DBC8-E490-7B2AE47EDF5F}"/>
              </a:ext>
            </a:extLst>
          </p:cNvPr>
          <p:cNvPicPr>
            <a:picLocks noChangeAspect="1"/>
          </p:cNvPicPr>
          <p:nvPr/>
        </p:nvPicPr>
        <p:blipFill>
          <a:blip r:embed="rId2"/>
          <a:stretch>
            <a:fillRect/>
          </a:stretch>
        </p:blipFill>
        <p:spPr>
          <a:xfrm>
            <a:off x="5852844" y="905861"/>
            <a:ext cx="5987753" cy="2341836"/>
          </a:xfrm>
          <a:prstGeom prst="rect">
            <a:avLst/>
          </a:prstGeom>
        </p:spPr>
      </p:pic>
      <p:pic>
        <p:nvPicPr>
          <p:cNvPr id="11" name="Picture 10" descr="A table with numbers and letters&#10;&#10;Description automatically generated">
            <a:extLst>
              <a:ext uri="{FF2B5EF4-FFF2-40B4-BE49-F238E27FC236}">
                <a16:creationId xmlns:a16="http://schemas.microsoft.com/office/drawing/2014/main" id="{B4AE0386-4C1B-9AF4-6072-EF7528CEE8AA}"/>
              </a:ext>
            </a:extLst>
          </p:cNvPr>
          <p:cNvPicPr>
            <a:picLocks noChangeAspect="1"/>
          </p:cNvPicPr>
          <p:nvPr/>
        </p:nvPicPr>
        <p:blipFill>
          <a:blip r:embed="rId3"/>
          <a:stretch>
            <a:fillRect/>
          </a:stretch>
        </p:blipFill>
        <p:spPr>
          <a:xfrm>
            <a:off x="5760922" y="3804592"/>
            <a:ext cx="6079675" cy="2147547"/>
          </a:xfrm>
          <a:prstGeom prst="rect">
            <a:avLst/>
          </a:prstGeom>
        </p:spPr>
      </p:pic>
    </p:spTree>
    <p:extLst>
      <p:ext uri="{BB962C8B-B14F-4D97-AF65-F5344CB8AC3E}">
        <p14:creationId xmlns:p14="http://schemas.microsoft.com/office/powerpoint/2010/main" val="3990570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EA46AA-4286-DC4A-9E71-504CE8B0C65D}"/>
              </a:ext>
            </a:extLst>
          </p:cNvPr>
          <p:cNvSpPr>
            <a:spLocks noGrp="1"/>
          </p:cNvSpPr>
          <p:nvPr>
            <p:ph idx="1"/>
          </p:nvPr>
        </p:nvSpPr>
        <p:spPr>
          <a:xfrm>
            <a:off x="426615" y="1138691"/>
            <a:ext cx="11155680" cy="3767328"/>
          </a:xfrm>
        </p:spPr>
        <p:txBody>
          <a:bodyPr/>
          <a:lstStyle/>
          <a:p>
            <a:r>
              <a:rPr lang="en-TR" dirty="0"/>
              <a:t>I’ve used chi-square statistics, and our observed statistic became 2.233, and the critical value is 9.488, which means we fail to reject the null hypothesis. </a:t>
            </a:r>
          </a:p>
          <a:p>
            <a:r>
              <a:rPr lang="en-TR" dirty="0"/>
              <a:t>There is no statistical proof to state the </a:t>
            </a:r>
            <a:r>
              <a:rPr lang="en-US" dirty="0"/>
              <a:t>dependence</a:t>
            </a:r>
            <a:r>
              <a:rPr lang="en-TR" dirty="0"/>
              <a:t> of caffeine taken yesterday and sleep deficit today.</a:t>
            </a:r>
          </a:p>
        </p:txBody>
      </p:sp>
      <p:pic>
        <p:nvPicPr>
          <p:cNvPr id="5" name="Picture 4">
            <a:extLst>
              <a:ext uri="{FF2B5EF4-FFF2-40B4-BE49-F238E27FC236}">
                <a16:creationId xmlns:a16="http://schemas.microsoft.com/office/drawing/2014/main" id="{EF0EE8DA-51E1-302C-5A59-4B394C171481}"/>
              </a:ext>
            </a:extLst>
          </p:cNvPr>
          <p:cNvPicPr>
            <a:picLocks noChangeAspect="1"/>
          </p:cNvPicPr>
          <p:nvPr/>
        </p:nvPicPr>
        <p:blipFill>
          <a:blip r:embed="rId2"/>
          <a:stretch>
            <a:fillRect/>
          </a:stretch>
        </p:blipFill>
        <p:spPr>
          <a:xfrm>
            <a:off x="2118255" y="3578991"/>
            <a:ext cx="7772400" cy="893769"/>
          </a:xfrm>
          <a:prstGeom prst="rect">
            <a:avLst/>
          </a:prstGeom>
        </p:spPr>
      </p:pic>
    </p:spTree>
    <p:extLst>
      <p:ext uri="{BB962C8B-B14F-4D97-AF65-F5344CB8AC3E}">
        <p14:creationId xmlns:p14="http://schemas.microsoft.com/office/powerpoint/2010/main" val="3526009495"/>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67</TotalTime>
  <Words>789</Words>
  <Application>Microsoft Macintosh PowerPoint</Application>
  <PresentationFormat>Widescreen</PresentationFormat>
  <Paragraphs>51</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-apple-system</vt:lpstr>
      <vt:lpstr>Arial</vt:lpstr>
      <vt:lpstr>Bierstadt</vt:lpstr>
      <vt:lpstr>GestaltVTI</vt:lpstr>
      <vt:lpstr> DSA 210 Project  Subject: Hours of Sleep and Caffeine Intake, and their effect on Hours of Study and Exercise</vt:lpstr>
      <vt:lpstr>Motivation</vt:lpstr>
      <vt:lpstr>Data Collection </vt:lpstr>
      <vt:lpstr>Exploratory Data Analysis</vt:lpstr>
      <vt:lpstr>PowerPoint Presentation</vt:lpstr>
      <vt:lpstr>Hypothesis Testing</vt:lpstr>
      <vt:lpstr>PowerPoint Presentation</vt:lpstr>
      <vt:lpstr>PowerPoint Presentation</vt:lpstr>
      <vt:lpstr>PowerPoint Presentation</vt:lpstr>
      <vt:lpstr>Machine Learning Integration</vt:lpstr>
      <vt:lpstr>Linear Regression</vt:lpstr>
      <vt:lpstr>Decision Tree Regressor</vt:lpstr>
      <vt:lpstr>PowerPoint Presentation</vt:lpstr>
      <vt:lpstr>Polynomial Regression</vt:lpstr>
      <vt:lpstr>Findings</vt:lpstr>
      <vt:lpstr>Limitations &amp;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zuhal çavuş</dc:creator>
  <cp:lastModifiedBy>zuhal çavuş</cp:lastModifiedBy>
  <cp:revision>3</cp:revision>
  <dcterms:created xsi:type="dcterms:W3CDTF">2025-05-25T10:28:32Z</dcterms:created>
  <dcterms:modified xsi:type="dcterms:W3CDTF">2025-05-30T10:31:02Z</dcterms:modified>
</cp:coreProperties>
</file>